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72" r:id="rId14"/>
    <p:sldId id="270" r:id="rId15"/>
    <p:sldId id="271" r:id="rId16"/>
    <p:sldId id="273" r:id="rId17"/>
    <p:sldId id="274" r:id="rId18"/>
    <p:sldId id="275" r:id="rId19"/>
    <p:sldId id="26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6D40"/>
    <a:srgbClr val="009EE0"/>
    <a:srgbClr val="E7007C"/>
    <a:srgbClr val="7EC7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29" autoAdjust="0"/>
    <p:restoredTop sz="86422"/>
  </p:normalViewPr>
  <p:slideViewPr>
    <p:cSldViewPr snapToGrid="0">
      <p:cViewPr varScale="1">
        <p:scale>
          <a:sx n="68" d="100"/>
          <a:sy n="68" d="100"/>
        </p:scale>
        <p:origin x="990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76A539-7139-1548-9342-398E773EBCDA}" type="datetimeFigureOut">
              <a:rPr lang="de-DE" smtClean="0"/>
              <a:t>08.09.2023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94F51-1C1F-B848-9B48-B4299DF5D1E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7315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894F51-1C1F-B848-9B48-B4299DF5D1ED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543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894F51-1C1F-B848-9B48-B4299DF5D1ED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6506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94F51-1C1F-B848-9B48-B4299DF5D1ED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4383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94F51-1C1F-B848-9B48-B4299DF5D1ED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5964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3D76-6CFF-4DBB-947A-1859BFE0B220}" type="datetimeFigureOut">
              <a:rPr lang="de-CH" smtClean="0"/>
              <a:t>08.09.2023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6B29F-19E3-49B8-86B8-4D8CE3B586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12253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3D76-6CFF-4DBB-947A-1859BFE0B220}" type="datetimeFigureOut">
              <a:rPr lang="de-CH" smtClean="0"/>
              <a:t>08.09.2023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6B29F-19E3-49B8-86B8-4D8CE3B586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98488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3D76-6CFF-4DBB-947A-1859BFE0B220}" type="datetimeFigureOut">
              <a:rPr lang="de-CH" smtClean="0"/>
              <a:t>08.09.2023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6B29F-19E3-49B8-86B8-4D8CE3B586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79832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3D76-6CFF-4DBB-947A-1859BFE0B220}" type="datetimeFigureOut">
              <a:rPr lang="de-CH" smtClean="0"/>
              <a:t>08.09.2023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6B29F-19E3-49B8-86B8-4D8CE3B586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36845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3D76-6CFF-4DBB-947A-1859BFE0B220}" type="datetimeFigureOut">
              <a:rPr lang="de-CH" smtClean="0"/>
              <a:t>08.09.2023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6B29F-19E3-49B8-86B8-4D8CE3B586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27316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3D76-6CFF-4DBB-947A-1859BFE0B220}" type="datetimeFigureOut">
              <a:rPr lang="de-CH" smtClean="0"/>
              <a:t>08.09.2023</a:t>
            </a:fld>
            <a:endParaRPr lang="de-CH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6B29F-19E3-49B8-86B8-4D8CE3B586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38274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3D76-6CFF-4DBB-947A-1859BFE0B220}" type="datetimeFigureOut">
              <a:rPr lang="de-CH" smtClean="0"/>
              <a:t>08.09.2023</a:t>
            </a:fld>
            <a:endParaRPr lang="de-CH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6B29F-19E3-49B8-86B8-4D8CE3B586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11281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3D76-6CFF-4DBB-947A-1859BFE0B220}" type="datetimeFigureOut">
              <a:rPr lang="de-CH" smtClean="0"/>
              <a:t>08.09.2023</a:t>
            </a:fld>
            <a:endParaRPr lang="de-CH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6B29F-19E3-49B8-86B8-4D8CE3B586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34610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3D76-6CFF-4DBB-947A-1859BFE0B220}" type="datetimeFigureOut">
              <a:rPr lang="de-CH" smtClean="0"/>
              <a:t>08.09.2023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6B29F-19E3-49B8-86B8-4D8CE3B586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42428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3D76-6CFF-4DBB-947A-1859BFE0B220}" type="datetimeFigureOut">
              <a:rPr lang="de-CH" smtClean="0"/>
              <a:t>08.09.2023</a:t>
            </a:fld>
            <a:endParaRPr lang="de-CH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6B29F-19E3-49B8-86B8-4D8CE3B586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96077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3D76-6CFF-4DBB-947A-1859BFE0B220}" type="datetimeFigureOut">
              <a:rPr lang="de-CH" smtClean="0"/>
              <a:t>08.09.2023</a:t>
            </a:fld>
            <a:endParaRPr lang="de-CH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de-CH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6B29F-19E3-49B8-86B8-4D8CE3B586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60900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54D3D76-6CFF-4DBB-947A-1859BFE0B220}" type="datetimeFigureOut">
              <a:rPr lang="de-CH" smtClean="0"/>
              <a:t>08.09.2023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5A66B29F-19E3-49B8-86B8-4D8CE3B586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41677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id="{66C7A97A-A7DE-4DFB-8542-1E4BF24C7D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9" name="Rectangle 72">
            <a:extLst>
              <a:ext uri="{FF2B5EF4-FFF2-40B4-BE49-F238E27FC236}">
                <a16:creationId xmlns:a16="http://schemas.microsoft.com/office/drawing/2014/main" id="{BE111DB0-3D73-4D20-9D57-CEF5A0D865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43467" y="1298448"/>
            <a:ext cx="3685070" cy="3255264"/>
          </a:xfrm>
        </p:spPr>
        <p:txBody>
          <a:bodyPr>
            <a:normAutofit/>
          </a:bodyPr>
          <a:lstStyle/>
          <a:p>
            <a:r>
              <a:rPr lang="de-CH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WIE GEHT ES DIR?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43467" y="4670246"/>
            <a:ext cx="3685070" cy="914400"/>
          </a:xfrm>
        </p:spPr>
        <p:txBody>
          <a:bodyPr>
            <a:normAutofit/>
          </a:bodyPr>
          <a:lstStyle/>
          <a:p>
            <a:r>
              <a:rPr lang="de-CH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UNTERRICHTSEINHEIT ZUR PSYCHISCHEN GESUNDHEIT</a:t>
            </a:r>
          </a:p>
        </p:txBody>
      </p:sp>
      <p:pic>
        <p:nvPicPr>
          <p:cNvPr id="1026" name="Picture 2" descr="brown concrete building during daytime">
            <a:extLst>
              <a:ext uri="{FF2B5EF4-FFF2-40B4-BE49-F238E27FC236}">
                <a16:creationId xmlns:a16="http://schemas.microsoft.com/office/drawing/2014/main" id="{8175D9FA-8A13-FD44-9C4C-4FE7413AA4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73" r="-2" b="28943"/>
          <a:stretch/>
        </p:blipFill>
        <p:spPr bwMode="auto">
          <a:xfrm>
            <a:off x="5120640" y="759599"/>
            <a:ext cx="6367271" cy="533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0" name="Rectangle 74">
            <a:extLst>
              <a:ext uri="{FF2B5EF4-FFF2-40B4-BE49-F238E27FC236}">
                <a16:creationId xmlns:a16="http://schemas.microsoft.com/office/drawing/2014/main" id="{027ADCA0-A066-4B16-8E1F-3C2483947B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5685" y="105507"/>
            <a:ext cx="1053214" cy="57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52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C162DF2A-64D1-4AA9-BA42-8A4063EADE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D7C1373-63AF-4A75-909E-990E053566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827C386B-FBEE-434F-B519-2A935AF426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2A498BF-03ED-2749-865B-33EC3A2E4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6350" y="772833"/>
            <a:ext cx="7746003" cy="38403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spc="-100" dirty="0" err="1">
                <a:solidFill>
                  <a:schemeClr val="tx1"/>
                </a:solidFill>
              </a:rPr>
              <a:t>Würdest</a:t>
            </a:r>
            <a:r>
              <a:rPr lang="en-US" sz="4200" spc="-100" dirty="0">
                <a:solidFill>
                  <a:schemeClr val="tx1"/>
                </a:solidFill>
              </a:rPr>
              <a:t> du dich </a:t>
            </a:r>
            <a:r>
              <a:rPr lang="en-US" sz="4200" spc="-100" dirty="0" err="1" smtClean="0">
                <a:solidFill>
                  <a:schemeClr val="tx1"/>
                </a:solidFill>
              </a:rPr>
              <a:t>getrauen</a:t>
            </a:r>
            <a:r>
              <a:rPr lang="en-US" sz="4200" spc="-100" dirty="0" smtClean="0">
                <a:solidFill>
                  <a:schemeClr val="tx1"/>
                </a:solidFill>
              </a:rPr>
              <a:t>,</a:t>
            </a:r>
            <a:br>
              <a:rPr lang="en-US" sz="4200" spc="-100" dirty="0" smtClean="0">
                <a:solidFill>
                  <a:schemeClr val="tx1"/>
                </a:solidFill>
              </a:rPr>
            </a:br>
            <a:r>
              <a:rPr lang="en-US" sz="4200" spc="-100" dirty="0" err="1" smtClean="0">
                <a:solidFill>
                  <a:schemeClr val="tx1"/>
                </a:solidFill>
              </a:rPr>
              <a:t>einen</a:t>
            </a:r>
            <a:r>
              <a:rPr lang="en-US" sz="4200" spc="-100" dirty="0" smtClean="0">
                <a:solidFill>
                  <a:schemeClr val="tx1"/>
                </a:solidFill>
              </a:rPr>
              <a:t> </a:t>
            </a:r>
            <a:r>
              <a:rPr lang="en-US" sz="4200" spc="-100" dirty="0">
                <a:solidFill>
                  <a:schemeClr val="tx1"/>
                </a:solidFill>
              </a:rPr>
              <a:t>Freund </a:t>
            </a:r>
            <a:r>
              <a:rPr lang="en-US" sz="4200" spc="-100" dirty="0" err="1" smtClean="0">
                <a:solidFill>
                  <a:schemeClr val="tx1"/>
                </a:solidFill>
              </a:rPr>
              <a:t>oder</a:t>
            </a:r>
            <a:r>
              <a:rPr lang="en-US" sz="4200" spc="-100" dirty="0">
                <a:solidFill>
                  <a:schemeClr val="tx1"/>
                </a:solidFill>
              </a:rPr>
              <a:t> </a:t>
            </a:r>
            <a:r>
              <a:rPr lang="en-US" sz="4200" spc="-100" dirty="0" err="1" smtClean="0">
                <a:solidFill>
                  <a:schemeClr val="tx1"/>
                </a:solidFill>
              </a:rPr>
              <a:t>eine</a:t>
            </a:r>
            <a:r>
              <a:rPr lang="en-US" sz="4200" spc="-100" dirty="0" smtClean="0">
                <a:solidFill>
                  <a:schemeClr val="tx1"/>
                </a:solidFill>
              </a:rPr>
              <a:t> </a:t>
            </a:r>
            <a:r>
              <a:rPr lang="en-US" sz="4200" spc="-100" dirty="0" err="1" smtClean="0">
                <a:solidFill>
                  <a:schemeClr val="tx1"/>
                </a:solidFill>
              </a:rPr>
              <a:t>Freundin</a:t>
            </a:r>
            <a:r>
              <a:rPr lang="en-US" sz="4200" spc="-100" dirty="0" smtClean="0">
                <a:solidFill>
                  <a:schemeClr val="tx1"/>
                </a:solidFill>
              </a:rPr>
              <a:t/>
            </a:r>
            <a:br>
              <a:rPr lang="en-US" sz="4200" spc="-100" dirty="0" smtClean="0">
                <a:solidFill>
                  <a:schemeClr val="tx1"/>
                </a:solidFill>
              </a:rPr>
            </a:br>
            <a:r>
              <a:rPr lang="en-US" sz="4200" spc="-100" dirty="0" err="1" smtClean="0">
                <a:solidFill>
                  <a:schemeClr val="tx1"/>
                </a:solidFill>
              </a:rPr>
              <a:t>darauf</a:t>
            </a:r>
            <a:r>
              <a:rPr lang="en-US" sz="4200" spc="-100" dirty="0" smtClean="0">
                <a:solidFill>
                  <a:schemeClr val="tx1"/>
                </a:solidFill>
              </a:rPr>
              <a:t> </a:t>
            </a:r>
            <a:r>
              <a:rPr lang="en-US" sz="4200" spc="-100" dirty="0" err="1" smtClean="0">
                <a:solidFill>
                  <a:schemeClr val="tx1"/>
                </a:solidFill>
              </a:rPr>
              <a:t>anzusprechen</a:t>
            </a:r>
            <a:r>
              <a:rPr lang="en-US" sz="4200" spc="-100" dirty="0" smtClean="0">
                <a:solidFill>
                  <a:schemeClr val="tx1"/>
                </a:solidFill>
              </a:rPr>
              <a:t>,</a:t>
            </a:r>
            <a:br>
              <a:rPr lang="en-US" sz="4200" spc="-100" dirty="0" smtClean="0">
                <a:solidFill>
                  <a:schemeClr val="tx1"/>
                </a:solidFill>
              </a:rPr>
            </a:br>
            <a:r>
              <a:rPr lang="en-US" sz="4200" spc="-100" dirty="0" err="1" smtClean="0">
                <a:solidFill>
                  <a:schemeClr val="tx1"/>
                </a:solidFill>
              </a:rPr>
              <a:t>wenn</a:t>
            </a:r>
            <a:r>
              <a:rPr lang="en-US" sz="4200" spc="-100" dirty="0" smtClean="0">
                <a:solidFill>
                  <a:schemeClr val="tx1"/>
                </a:solidFill>
              </a:rPr>
              <a:t> </a:t>
            </a:r>
            <a:r>
              <a:rPr lang="en-US" sz="4200" spc="-100" dirty="0">
                <a:solidFill>
                  <a:schemeClr val="tx1"/>
                </a:solidFill>
              </a:rPr>
              <a:t>du </a:t>
            </a:r>
            <a:r>
              <a:rPr lang="en-US" sz="4200" spc="-100" dirty="0" err="1" smtClean="0">
                <a:solidFill>
                  <a:schemeClr val="tx1"/>
                </a:solidFill>
              </a:rPr>
              <a:t>denkst</a:t>
            </a:r>
            <a:r>
              <a:rPr lang="en-US" sz="4200" spc="-100" dirty="0" smtClean="0">
                <a:solidFill>
                  <a:schemeClr val="tx1"/>
                </a:solidFill>
              </a:rPr>
              <a:t>,</a:t>
            </a:r>
            <a:br>
              <a:rPr lang="en-US" sz="4200" spc="-100" dirty="0" smtClean="0">
                <a:solidFill>
                  <a:schemeClr val="tx1"/>
                </a:solidFill>
              </a:rPr>
            </a:br>
            <a:r>
              <a:rPr lang="en-US" sz="4200" spc="-100" dirty="0" err="1" smtClean="0">
                <a:solidFill>
                  <a:schemeClr val="tx1"/>
                </a:solidFill>
              </a:rPr>
              <a:t>es</a:t>
            </a:r>
            <a:r>
              <a:rPr lang="en-US" sz="4200" spc="-100" dirty="0" smtClean="0">
                <a:solidFill>
                  <a:schemeClr val="tx1"/>
                </a:solidFill>
              </a:rPr>
              <a:t> </a:t>
            </a:r>
            <a:r>
              <a:rPr lang="en-US" sz="4200" spc="-100" dirty="0" err="1">
                <a:solidFill>
                  <a:schemeClr val="tx1"/>
                </a:solidFill>
              </a:rPr>
              <a:t>geht</a:t>
            </a:r>
            <a:r>
              <a:rPr lang="en-US" sz="4200" spc="-100" dirty="0">
                <a:solidFill>
                  <a:schemeClr val="tx1"/>
                </a:solidFill>
              </a:rPr>
              <a:t> </a:t>
            </a:r>
            <a:r>
              <a:rPr lang="en-US" sz="4200" spc="-100" dirty="0" err="1" smtClean="0">
                <a:solidFill>
                  <a:schemeClr val="tx1"/>
                </a:solidFill>
              </a:rPr>
              <a:t>ihm</a:t>
            </a:r>
            <a:r>
              <a:rPr lang="en-US" sz="4200" spc="-100" dirty="0" smtClean="0">
                <a:solidFill>
                  <a:schemeClr val="tx1"/>
                </a:solidFill>
              </a:rPr>
              <a:t> </a:t>
            </a:r>
            <a:r>
              <a:rPr lang="en-US" sz="4200" spc="-100" dirty="0" err="1" smtClean="0">
                <a:solidFill>
                  <a:schemeClr val="tx1"/>
                </a:solidFill>
              </a:rPr>
              <a:t>oder</a:t>
            </a:r>
            <a:r>
              <a:rPr lang="en-US" sz="4200" spc="-100" dirty="0" smtClean="0">
                <a:solidFill>
                  <a:schemeClr val="tx1"/>
                </a:solidFill>
              </a:rPr>
              <a:t> </a:t>
            </a:r>
            <a:r>
              <a:rPr lang="en-US" sz="4200" spc="-100" dirty="0" err="1" smtClean="0">
                <a:solidFill>
                  <a:schemeClr val="tx1"/>
                </a:solidFill>
              </a:rPr>
              <a:t>ihr</a:t>
            </a:r>
            <a:r>
              <a:rPr lang="en-US" sz="4200" spc="-100" dirty="0" smtClean="0">
                <a:solidFill>
                  <a:schemeClr val="tx1"/>
                </a:solidFill>
              </a:rPr>
              <a:t> </a:t>
            </a:r>
            <a:r>
              <a:rPr lang="en-US" sz="4200" spc="-100" dirty="0" err="1">
                <a:solidFill>
                  <a:schemeClr val="tx1"/>
                </a:solidFill>
              </a:rPr>
              <a:t>nicht</a:t>
            </a:r>
            <a:r>
              <a:rPr lang="en-US" sz="4200" spc="-100" dirty="0">
                <a:solidFill>
                  <a:schemeClr val="tx1"/>
                </a:solidFill>
              </a:rPr>
              <a:t> gut?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6085C62-ADF2-4CC0-B14D-F4B678F116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72832"/>
            <a:ext cx="1194619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34EF5D1-2322-4C79-BA38-EDD477732A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16784" y="758952"/>
            <a:ext cx="278312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4360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9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" name="Rectangle 31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42" name="Rectangle 33">
            <a:extLst>
              <a:ext uri="{FF2B5EF4-FFF2-40B4-BE49-F238E27FC236}">
                <a16:creationId xmlns:a16="http://schemas.microsoft.com/office/drawing/2014/main" id="{07CBBDD0-4420-4A50-96AB-392F9B97CF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35">
            <a:extLst>
              <a:ext uri="{FF2B5EF4-FFF2-40B4-BE49-F238E27FC236}">
                <a16:creationId xmlns:a16="http://schemas.microsoft.com/office/drawing/2014/main" id="{465BA403-54B9-4A0B-BC79-028C495C03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7552943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2A498BF-03ED-2749-865B-33EC3A2E4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298448"/>
            <a:ext cx="6068070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Welche</a:t>
            </a:r>
            <a:r>
              <a:rPr lang="en-US" sz="46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6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Hilfsangebote</a:t>
            </a:r>
            <a:r>
              <a:rPr lang="en-US" sz="46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6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kennst</a:t>
            </a:r>
            <a:r>
              <a:rPr lang="en-US" sz="46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du, die </a:t>
            </a:r>
            <a:r>
              <a:rPr lang="en-US" sz="46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bei</a:t>
            </a:r>
            <a:r>
              <a:rPr lang="en-US" sz="46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6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</a:t>
            </a:r>
            <a:r>
              <a:rPr lang="en-US" sz="4600" spc="-1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sychischen</a:t>
            </a:r>
            <a:r>
              <a:rPr lang="en-US" sz="4600" spc="-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6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Problemen</a:t>
            </a:r>
            <a:r>
              <a:rPr lang="en-US" sz="46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6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Unterstützung</a:t>
            </a:r>
            <a:r>
              <a:rPr lang="en-US" sz="46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6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bieten</a:t>
            </a:r>
            <a:r>
              <a:rPr lang="en-US" sz="46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</a:p>
        </p:txBody>
      </p:sp>
      <p:pic>
        <p:nvPicPr>
          <p:cNvPr id="9" name="Picture 6" descr="brown building with painting">
            <a:extLst>
              <a:ext uri="{FF2B5EF4-FFF2-40B4-BE49-F238E27FC236}">
                <a16:creationId xmlns:a16="http://schemas.microsoft.com/office/drawing/2014/main" id="{96974AD5-2AC0-6549-ADEE-6AD5D79CB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74167" y="759599"/>
            <a:ext cx="3185063" cy="533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37">
            <a:extLst>
              <a:ext uri="{FF2B5EF4-FFF2-40B4-BE49-F238E27FC236}">
                <a16:creationId xmlns:a16="http://schemas.microsoft.com/office/drawing/2014/main" id="{DC8C6883-513A-4FE8-8B55-7AA2A13A9B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9175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28">
            <a:extLst>
              <a:ext uri="{FF2B5EF4-FFF2-40B4-BE49-F238E27FC236}">
                <a16:creationId xmlns:a16="http://schemas.microsoft.com/office/drawing/2014/main" id="{13577A01-3DD8-4E33-BEE1-3065F7E6FB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9599"/>
            <a:ext cx="7052486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2A498BF-03ED-2749-865B-33EC3A2E4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8" y="1123837"/>
            <a:ext cx="6451110" cy="125546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Hilfsangebote</a:t>
            </a:r>
            <a:endParaRPr lang="en-US" spc="-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0E92EB1-8C37-0B46-9C95-3DEDAF3E5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8" y="2510395"/>
            <a:ext cx="6451109" cy="3274586"/>
          </a:xfrm>
        </p:spPr>
        <p:txBody>
          <a:bodyPr anchor="t">
            <a:normAutofit fontScale="85000" lnSpcReduction="20000"/>
          </a:bodyPr>
          <a:lstStyle/>
          <a:p>
            <a:pPr marL="0" indent="0">
              <a:buNone/>
            </a:pPr>
            <a:r>
              <a:rPr lang="de-DE" sz="19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Vertrauenspersonen</a:t>
            </a:r>
            <a:endParaRPr lang="de-DE" sz="19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de-DE" sz="1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Gibt es Menschen aus deinem Umfeld, welchen du vertraust und mit welchen du über alles sprechen kannst? Zum Beispiel dein Lehrer oder deine Lehrerin, deine Eltern oder Geschwister?</a:t>
            </a:r>
          </a:p>
          <a:p>
            <a:pPr marL="0" indent="0">
              <a:buNone/>
            </a:pPr>
            <a:r>
              <a:rPr lang="de-DE" sz="19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ProJuventute</a:t>
            </a:r>
            <a:r>
              <a:rPr lang="de-DE" sz="19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147</a:t>
            </a:r>
          </a:p>
          <a:p>
            <a:r>
              <a:rPr lang="de-DE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Bei der Hotline von </a:t>
            </a:r>
            <a:r>
              <a:rPr lang="de-DE" sz="1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ProJuventute</a:t>
            </a:r>
            <a:r>
              <a:rPr lang="de-DE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kannst du dich anonym und rund um die Uhr melden. Die Fachpersonen hören dir zu und können dich beraten</a:t>
            </a:r>
            <a:r>
              <a:rPr lang="de-DE" sz="1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de-DE" sz="1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de-DE" sz="19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Schulsozialarbeit und OKJA</a:t>
            </a:r>
          </a:p>
          <a:p>
            <a:r>
              <a:rPr lang="de-DE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Du kannst dich </a:t>
            </a:r>
            <a:r>
              <a:rPr lang="de-DE" sz="1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 </a:t>
            </a:r>
            <a:r>
              <a:rPr lang="de-DE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die Mitarbeitenden der Schulsozialarbeit oder der Offenen Kinder- und Jugendarbeit wenden. Diese hören dir zu, nehmen deine Anliegen ernst und können bei Bedarf gemeinsam mit dir ein passendes Hilfsangebot suchen. </a:t>
            </a:r>
          </a:p>
        </p:txBody>
      </p:sp>
      <p:pic>
        <p:nvPicPr>
          <p:cNvPr id="10" name="Picture 2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24685920-3B84-6D4D-8020-A1BE2E2D03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5826"/>
          <a:stretch/>
        </p:blipFill>
        <p:spPr bwMode="auto">
          <a:xfrm>
            <a:off x="7545032" y="759599"/>
            <a:ext cx="3778286" cy="533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46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41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" name="Rectangle 43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54" name="Rectangle 45">
            <a:extLst>
              <a:ext uri="{FF2B5EF4-FFF2-40B4-BE49-F238E27FC236}">
                <a16:creationId xmlns:a16="http://schemas.microsoft.com/office/drawing/2014/main" id="{07CBBDD0-4420-4A50-96AB-392F9B97CF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47">
            <a:extLst>
              <a:ext uri="{FF2B5EF4-FFF2-40B4-BE49-F238E27FC236}">
                <a16:creationId xmlns:a16="http://schemas.microsoft.com/office/drawing/2014/main" id="{465BA403-54B9-4A0B-BC79-028C495C03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7" y="761999"/>
            <a:ext cx="7552943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2A498BF-03ED-2749-865B-33EC3A2E4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4082" y="1298448"/>
            <a:ext cx="6068070" cy="325526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2700" spc="-1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Variante</a:t>
            </a:r>
            <a:r>
              <a:rPr lang="en-US" sz="2700" spc="-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1: </a:t>
            </a:r>
            <a:r>
              <a:rPr lang="en-US" sz="2700" spc="-1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Gruppengespräch</a:t>
            </a:r>
            <a:r>
              <a:rPr lang="en-US" sz="5500" spc="-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sz="5500" spc="-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5500" spc="-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Was tut </a:t>
            </a:r>
            <a:r>
              <a:rPr lang="en-US" sz="5500" spc="-1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dir</a:t>
            </a:r>
            <a:r>
              <a:rPr lang="en-US" sz="5500" spc="-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gut?</a:t>
            </a:r>
            <a:br>
              <a:rPr lang="en-US" sz="5500" spc="-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5500" spc="-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Was </a:t>
            </a:r>
            <a:r>
              <a:rPr lang="en-US" sz="5500" spc="-1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wirkt</a:t>
            </a:r>
            <a:r>
              <a:rPr lang="en-US" sz="5500" spc="-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5500" spc="-1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sich</a:t>
            </a:r>
            <a:r>
              <a:rPr lang="en-US" sz="5500" spc="-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5500" spc="-1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positiv</a:t>
            </a:r>
            <a:r>
              <a:rPr lang="en-US" sz="5500" spc="-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auf </a:t>
            </a:r>
            <a:r>
              <a:rPr lang="en-US" sz="5500" spc="-1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deine</a:t>
            </a:r>
            <a:r>
              <a:rPr lang="en-US" sz="5500" spc="-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5500" spc="-1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Stimmung</a:t>
            </a:r>
            <a:r>
              <a:rPr lang="en-US" sz="5500" spc="-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5500" spc="-1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aus</a:t>
            </a:r>
            <a:r>
              <a:rPr lang="en-US" sz="5500" spc="-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  <a:endParaRPr lang="en-US" sz="5500" spc="-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6" name="Rectangle 49">
            <a:extLst>
              <a:ext uri="{FF2B5EF4-FFF2-40B4-BE49-F238E27FC236}">
                <a16:creationId xmlns:a16="http://schemas.microsoft.com/office/drawing/2014/main" id="{DC8C6883-513A-4FE8-8B55-7AA2A13A9B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912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Picture 10" descr="women's silhouette facing outside window">
            <a:extLst>
              <a:ext uri="{FF2B5EF4-FFF2-40B4-BE49-F238E27FC236}">
                <a16:creationId xmlns:a16="http://schemas.microsoft.com/office/drawing/2014/main" id="{D5211E07-15E2-F941-A309-62B140C6D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177" y="834475"/>
            <a:ext cx="3458249" cy="518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0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7115F77-2FAE-4CA7-9A7F-10D5F2C8F8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CD4C046-A04C-46CC-AFA3-6B0621F628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EB8AA617-0537-4ED7-91B6-66511A6475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C2E8BF1F-CE61-45C5-92AC-552D23176C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67639"/>
            <a:ext cx="11707367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2A498BF-03ED-2749-865B-33EC3A2E4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590661"/>
            <a:ext cx="10210862" cy="10656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Was </a:t>
            </a:r>
            <a:r>
              <a:rPr lang="en-US" sz="32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kannst</a:t>
            </a:r>
            <a:r>
              <a:rPr lang="en-US" sz="32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du </a:t>
            </a:r>
            <a:r>
              <a:rPr lang="en-US" sz="32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für</a:t>
            </a:r>
            <a:r>
              <a:rPr lang="en-US" sz="32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andere</a:t>
            </a:r>
            <a:r>
              <a:rPr lang="en-US" sz="32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tun, </a:t>
            </a:r>
            <a:r>
              <a:rPr lang="en-US" sz="32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damit</a:t>
            </a:r>
            <a:r>
              <a:rPr lang="en-US" sz="32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es </a:t>
            </a:r>
            <a:r>
              <a:rPr lang="en-US" sz="32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ihnen</a:t>
            </a:r>
            <a:r>
              <a:rPr lang="en-US" sz="32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besser</a:t>
            </a:r>
            <a:r>
              <a:rPr lang="en-US" sz="32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geht</a:t>
            </a:r>
            <a:r>
              <a:rPr lang="en-US" sz="32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</a:p>
        </p:txBody>
      </p:sp>
      <p:pic>
        <p:nvPicPr>
          <p:cNvPr id="14338" name="Picture 2" descr="low-angle photo of pink and orange balloons">
            <a:extLst>
              <a:ext uri="{FF2B5EF4-FFF2-40B4-BE49-F238E27FC236}">
                <a16:creationId xmlns:a16="http://schemas.microsoft.com/office/drawing/2014/main" id="{C3AB97EE-33DE-DB4F-AA6F-9F7FB3F90E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88" r="1" b="18121"/>
          <a:stretch/>
        </p:blipFill>
        <p:spPr bwMode="auto">
          <a:xfrm>
            <a:off x="1069847" y="484632"/>
            <a:ext cx="10637520" cy="355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8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134">
            <a:extLst>
              <a:ext uri="{FF2B5EF4-FFF2-40B4-BE49-F238E27FC236}">
                <a16:creationId xmlns:a16="http://schemas.microsoft.com/office/drawing/2014/main" id="{17115F77-2FAE-4CA7-9A7F-10D5F2C8F8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89" name="Rectangle 136">
            <a:extLst>
              <a:ext uri="{FF2B5EF4-FFF2-40B4-BE49-F238E27FC236}">
                <a16:creationId xmlns:a16="http://schemas.microsoft.com/office/drawing/2014/main" id="{5CD4C046-A04C-46CC-AFA3-6B0621F628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6390" name="Rectangle 138">
            <a:extLst>
              <a:ext uri="{FF2B5EF4-FFF2-40B4-BE49-F238E27FC236}">
                <a16:creationId xmlns:a16="http://schemas.microsoft.com/office/drawing/2014/main" id="{9FDD9264-A478-4B82-A891-2BEA8BF9F6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6" name="Picture 2" descr="round brown and teal smiley print">
            <a:extLst>
              <a:ext uri="{FF2B5EF4-FFF2-40B4-BE49-F238E27FC236}">
                <a16:creationId xmlns:a16="http://schemas.microsoft.com/office/drawing/2014/main" id="{9084DA4D-CE05-A94A-BCC0-83B021FF1A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92" r="9092" b="38066"/>
          <a:stretch/>
        </p:blipFill>
        <p:spPr bwMode="auto">
          <a:xfrm>
            <a:off x="20" y="-1"/>
            <a:ext cx="121889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1" name="Rectangle 140">
            <a:extLst>
              <a:ext uri="{FF2B5EF4-FFF2-40B4-BE49-F238E27FC236}">
                <a16:creationId xmlns:a16="http://schemas.microsoft.com/office/drawing/2014/main" id="{C4D755E9-CEF5-43A7-A514-4664F25F39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2A498BF-03ED-2749-865B-33EC3A2E4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337" y="1332314"/>
            <a:ext cx="3685070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Gibt</a:t>
            </a:r>
            <a:r>
              <a:rPr lang="en-US" sz="37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es Dinge, von </a:t>
            </a:r>
            <a:r>
              <a:rPr lang="en-US" sz="37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denen</a:t>
            </a:r>
            <a:r>
              <a:rPr lang="en-US" sz="37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du </a:t>
            </a:r>
            <a:r>
              <a:rPr lang="en-US" sz="37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weisst</a:t>
            </a:r>
            <a:r>
              <a:rPr lang="en-US" sz="37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37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dass</a:t>
            </a:r>
            <a:r>
              <a:rPr lang="en-US" sz="37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7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sie</a:t>
            </a:r>
            <a:r>
              <a:rPr lang="en-US" sz="37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7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für</a:t>
            </a:r>
            <a:r>
              <a:rPr lang="en-US" sz="37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7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deine</a:t>
            </a:r>
            <a:r>
              <a:rPr lang="en-US" sz="37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7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psychische</a:t>
            </a:r>
            <a:r>
              <a:rPr lang="en-US" sz="37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Gesundheit </a:t>
            </a:r>
            <a:r>
              <a:rPr lang="en-US" sz="37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nicht</a:t>
            </a:r>
            <a:r>
              <a:rPr lang="en-US" sz="37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7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förderlich</a:t>
            </a:r>
            <a:r>
              <a:rPr lang="en-US" sz="37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7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sind</a:t>
            </a:r>
            <a:r>
              <a:rPr lang="en-US" sz="37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2BF879CD-ED15-450F-B829-699C694D2E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830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41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" name="Rectangle 43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54" name="Rectangle 45">
            <a:extLst>
              <a:ext uri="{FF2B5EF4-FFF2-40B4-BE49-F238E27FC236}">
                <a16:creationId xmlns:a16="http://schemas.microsoft.com/office/drawing/2014/main" id="{07CBBDD0-4420-4A50-96AB-392F9B97CF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47">
            <a:extLst>
              <a:ext uri="{FF2B5EF4-FFF2-40B4-BE49-F238E27FC236}">
                <a16:creationId xmlns:a16="http://schemas.microsoft.com/office/drawing/2014/main" id="{465BA403-54B9-4A0B-BC79-028C495C03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7" y="761999"/>
            <a:ext cx="7552943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2A498BF-03ED-2749-865B-33EC3A2E4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4082" y="1298448"/>
            <a:ext cx="6068070" cy="325526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2700" spc="-1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Variante</a:t>
            </a:r>
            <a:r>
              <a:rPr lang="en-US" sz="2700" spc="-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2: </a:t>
            </a:r>
            <a:r>
              <a:rPr lang="en-US" sz="2700" spc="-1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Aktivierungsfragen</a:t>
            </a:r>
            <a:r>
              <a:rPr lang="en-US" sz="2700" spc="-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in </a:t>
            </a:r>
            <a:r>
              <a:rPr lang="en-US" sz="2700" spc="-1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Kleingruppen</a:t>
            </a:r>
            <a:r>
              <a:rPr lang="en-US" sz="5500" spc="-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sz="5500" spc="-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5500" spc="-1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Klasse</a:t>
            </a:r>
            <a:r>
              <a:rPr lang="en-US" sz="5500" spc="-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in </a:t>
            </a:r>
            <a:r>
              <a:rPr lang="en-US" sz="5500" spc="-1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Kleingruppen</a:t>
            </a:r>
            <a:r>
              <a:rPr lang="en-US" sz="5500" spc="-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5500" spc="-1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unterteilen</a:t>
            </a:r>
            <a:r>
              <a:rPr lang="en-US" sz="5500" spc="-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und</a:t>
            </a:r>
            <a:br>
              <a:rPr lang="en-US" sz="5500" spc="-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5500" spc="-1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Aktivierungsfragen</a:t>
            </a:r>
            <a:r>
              <a:rPr lang="en-US" sz="5500" spc="-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5500" spc="-1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beantworten</a:t>
            </a:r>
            <a:endParaRPr lang="en-US" sz="5500" spc="-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6" name="Rectangle 49">
            <a:extLst>
              <a:ext uri="{FF2B5EF4-FFF2-40B4-BE49-F238E27FC236}">
                <a16:creationId xmlns:a16="http://schemas.microsoft.com/office/drawing/2014/main" id="{DC8C6883-513A-4FE8-8B55-7AA2A13A9B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912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Picture 10" descr="women's silhouette facing outside window">
            <a:extLst>
              <a:ext uri="{FF2B5EF4-FFF2-40B4-BE49-F238E27FC236}">
                <a16:creationId xmlns:a16="http://schemas.microsoft.com/office/drawing/2014/main" id="{D5211E07-15E2-F941-A309-62B140C6D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177" y="834475"/>
            <a:ext cx="3458249" cy="518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32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41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" name="Rectangle 43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54" name="Rectangle 45">
            <a:extLst>
              <a:ext uri="{FF2B5EF4-FFF2-40B4-BE49-F238E27FC236}">
                <a16:creationId xmlns:a16="http://schemas.microsoft.com/office/drawing/2014/main" id="{07CBBDD0-4420-4A50-96AB-392F9B97CF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47">
            <a:extLst>
              <a:ext uri="{FF2B5EF4-FFF2-40B4-BE49-F238E27FC236}">
                <a16:creationId xmlns:a16="http://schemas.microsoft.com/office/drawing/2014/main" id="{465BA403-54B9-4A0B-BC79-028C495C03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7" y="761999"/>
            <a:ext cx="7552943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2A498BF-03ED-2749-865B-33EC3A2E4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4082" y="1298447"/>
            <a:ext cx="6068070" cy="420180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2700" spc="-1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Variante</a:t>
            </a:r>
            <a:r>
              <a:rPr lang="en-US" sz="2700" spc="-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3: </a:t>
            </a:r>
            <a:r>
              <a:rPr lang="en-US" sz="2700" spc="-1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Einzelarbeit</a:t>
            </a:r>
            <a:r>
              <a:rPr lang="en-US" sz="2700" spc="-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700" spc="-1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mit</a:t>
            </a:r>
            <a:r>
              <a:rPr lang="en-US" sz="2700" spc="-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700" spc="-1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anschliessender</a:t>
            </a:r>
            <a:r>
              <a:rPr lang="en-US" sz="2700" spc="-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700" spc="-1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Präsentation</a:t>
            </a:r>
            <a:r>
              <a:rPr lang="en-US" sz="5500" spc="-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sz="5500" spc="-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5500" spc="-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Flipcharts und Post-it </a:t>
            </a:r>
            <a:r>
              <a:rPr lang="en-US" sz="5500" spc="-1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mit</a:t>
            </a:r>
            <a:r>
              <a:rPr lang="en-US" sz="5500" spc="-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positive und negative </a:t>
            </a:r>
            <a:r>
              <a:rPr lang="en-US" sz="5500" spc="-1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Einflüsse</a:t>
            </a:r>
            <a:r>
              <a:rPr lang="en-US" sz="5500" spc="-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auf die </a:t>
            </a:r>
            <a:r>
              <a:rPr lang="en-US" sz="5500" spc="-1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psychische</a:t>
            </a:r>
            <a:r>
              <a:rPr lang="en-US" sz="5500" spc="-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Gesundheit</a:t>
            </a:r>
            <a:endParaRPr lang="en-US" sz="5500" spc="-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6" name="Rectangle 49">
            <a:extLst>
              <a:ext uri="{FF2B5EF4-FFF2-40B4-BE49-F238E27FC236}">
                <a16:creationId xmlns:a16="http://schemas.microsoft.com/office/drawing/2014/main" id="{DC8C6883-513A-4FE8-8B55-7AA2A13A9B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912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Picture 10" descr="women's silhouette facing outside window">
            <a:extLst>
              <a:ext uri="{FF2B5EF4-FFF2-40B4-BE49-F238E27FC236}">
                <a16:creationId xmlns:a16="http://schemas.microsoft.com/office/drawing/2014/main" id="{D5211E07-15E2-F941-A309-62B140C6D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177" y="834475"/>
            <a:ext cx="3458249" cy="518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66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solidFill>
                  <a:schemeClr val="tx1"/>
                </a:solidFill>
              </a:rPr>
              <a:t>Das schreibe ich mir auf die Flagge!</a:t>
            </a:r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CH" dirty="0" smtClean="0">
                <a:solidFill>
                  <a:schemeClr val="tx1"/>
                </a:solidFill>
              </a:rPr>
              <a:t>Was ist dir aus dieser Unterrichtseinheit zum Thema Psychische Gesundheit besonders geblieben?</a:t>
            </a:r>
            <a:endParaRPr lang="de-CH" dirty="0">
              <a:solidFill>
                <a:schemeClr val="tx1"/>
              </a:solidFill>
            </a:endParaRPr>
          </a:p>
        </p:txBody>
      </p:sp>
      <p:pic>
        <p:nvPicPr>
          <p:cNvPr id="8" name="Bildplatzhalter 7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56" b="171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4643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D5179A-3F6A-884B-8844-3DE9E0966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 err="1">
                <a:solidFill>
                  <a:schemeClr val="tx1"/>
                </a:solidFill>
              </a:rPr>
              <a:t>Zusammenfassung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Hilfsangebote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890A602-1186-7143-B2C9-3A816C444B6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Vertrauenspersonen</a:t>
            </a:r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Mitarbeitende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der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Schulsozialarbeit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und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OKJA</a:t>
            </a:r>
          </a:p>
          <a:p>
            <a:pPr marL="285750" indent="-2857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147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ProJuventute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24/7 anonym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1" name="Gruppieren 10"/>
          <p:cNvGrpSpPr/>
          <p:nvPr/>
        </p:nvGrpSpPr>
        <p:grpSpPr>
          <a:xfrm>
            <a:off x="3945190" y="766916"/>
            <a:ext cx="7337323" cy="5316793"/>
            <a:chOff x="3952565" y="759542"/>
            <a:chExt cx="7337323" cy="5316793"/>
          </a:xfrm>
        </p:grpSpPr>
        <p:sp>
          <p:nvSpPr>
            <p:cNvPr id="7" name="Rechteck 6"/>
            <p:cNvSpPr/>
            <p:nvPr/>
          </p:nvSpPr>
          <p:spPr>
            <a:xfrm>
              <a:off x="3952565" y="759542"/>
              <a:ext cx="7337323" cy="531679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1424" y="998519"/>
              <a:ext cx="6819604" cy="4838839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46559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07316B2-5B49-AB44-8AC9-1965FD12B8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06" y="457962"/>
            <a:ext cx="5271845" cy="116302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AB55DD8-819E-8940-851B-4ADF89E493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894" y="1848598"/>
            <a:ext cx="4945365" cy="126399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F97B88E-2817-534A-AE08-5902416893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5563" y="5179629"/>
            <a:ext cx="6165242" cy="115434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CA34892-1209-0349-8C09-305AE5F4F4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5800" y="1101199"/>
            <a:ext cx="4990306" cy="126399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CE29E06-2F23-6040-B3A2-4B9AAC970F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5563" y="2891703"/>
            <a:ext cx="5407983" cy="177575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A48C9BE-3A57-B049-A25B-FF922E0DEF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0043" y="3673765"/>
            <a:ext cx="4533102" cy="198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35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162DF2A-64D1-4AA9-BA42-8A4063EADE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D7C1373-63AF-4A75-909E-990E053566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27C386B-FBEE-434F-B519-2A935AF426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90A83FA-0C89-FC4D-BD77-98774E473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6351" y="772833"/>
            <a:ext cx="6597678" cy="38403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spc="-100" dirty="0">
                <a:solidFill>
                  <a:schemeClr val="tx1"/>
                </a:solidFill>
              </a:rPr>
              <a:t>Was </a:t>
            </a:r>
            <a:r>
              <a:rPr lang="en-US" sz="6000" spc="-100" dirty="0" err="1">
                <a:solidFill>
                  <a:schemeClr val="tx1"/>
                </a:solidFill>
              </a:rPr>
              <a:t>lösen</a:t>
            </a:r>
            <a:r>
              <a:rPr lang="en-US" sz="6000" spc="-100" dirty="0">
                <a:solidFill>
                  <a:schemeClr val="tx1"/>
                </a:solidFill>
              </a:rPr>
              <a:t> </a:t>
            </a:r>
            <a:r>
              <a:rPr lang="en-US" sz="6000" spc="-100" dirty="0" err="1">
                <a:solidFill>
                  <a:schemeClr val="tx1"/>
                </a:solidFill>
              </a:rPr>
              <a:t>diese</a:t>
            </a:r>
            <a:r>
              <a:rPr lang="en-US" sz="6000" spc="-100" dirty="0">
                <a:solidFill>
                  <a:schemeClr val="tx1"/>
                </a:solidFill>
              </a:rPr>
              <a:t> </a:t>
            </a:r>
            <a:r>
              <a:rPr lang="en-US" sz="6000" spc="-100" dirty="0" err="1">
                <a:solidFill>
                  <a:schemeClr val="tx1"/>
                </a:solidFill>
              </a:rPr>
              <a:t>Schlagzeilen</a:t>
            </a:r>
            <a:r>
              <a:rPr lang="en-US" sz="6000" spc="-100" dirty="0">
                <a:solidFill>
                  <a:schemeClr val="tx1"/>
                </a:solidFill>
              </a:rPr>
              <a:t> </a:t>
            </a:r>
            <a:r>
              <a:rPr lang="en-US" sz="6000" spc="-100" dirty="0" err="1">
                <a:solidFill>
                  <a:schemeClr val="tx1"/>
                </a:solidFill>
              </a:rPr>
              <a:t>bei</a:t>
            </a:r>
            <a:r>
              <a:rPr lang="en-US" sz="6000" spc="-100" dirty="0">
                <a:solidFill>
                  <a:schemeClr val="tx1"/>
                </a:solidFill>
              </a:rPr>
              <a:t> </a:t>
            </a:r>
            <a:r>
              <a:rPr lang="en-US" sz="6000" spc="-100" dirty="0" err="1">
                <a:solidFill>
                  <a:schemeClr val="tx1"/>
                </a:solidFill>
              </a:rPr>
              <a:t>dir</a:t>
            </a:r>
            <a:r>
              <a:rPr lang="en-US" sz="6000" spc="-100" dirty="0">
                <a:solidFill>
                  <a:schemeClr val="tx1"/>
                </a:solidFill>
              </a:rPr>
              <a:t> </a:t>
            </a:r>
            <a:r>
              <a:rPr lang="en-US" sz="6000" spc="-100" dirty="0" err="1">
                <a:solidFill>
                  <a:schemeClr val="tx1"/>
                </a:solidFill>
              </a:rPr>
              <a:t>aus</a:t>
            </a:r>
            <a:r>
              <a:rPr lang="en-US" sz="6000" spc="-1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DD77B142-D579-504A-AE73-4DE892628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9" y="4613218"/>
            <a:ext cx="6590020" cy="149056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>
                <a:solidFill>
                  <a:schemeClr val="accent1"/>
                </a:solidFill>
              </a:rPr>
              <a:t>Fühlst du dich betroffen?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6085C62-ADF2-4CC0-B14D-F4B678F116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72832"/>
            <a:ext cx="1194619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34EF5D1-2322-4C79-BA38-EDD477732A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16784" y="758952"/>
            <a:ext cx="278312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7675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162DF2A-64D1-4AA9-BA42-8A4063EADE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7C1373-63AF-4A75-909E-990E053566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BDAAE7A-177F-4691-8F07-36CBBA6113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9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74B6A5-647F-CF45-8698-AF531BBEF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7" y="762000"/>
            <a:ext cx="9948467" cy="5334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Was </a:t>
            </a:r>
            <a:r>
              <a:rPr lang="en-US" sz="7200" spc="-1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bedeutet</a:t>
            </a:r>
            <a:r>
              <a:rPr lang="en-US" sz="7200" spc="-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</a:t>
            </a:r>
            <a:br>
              <a:rPr lang="en-US" sz="7200" spc="-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7200" spc="-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man </a:t>
            </a:r>
            <a:r>
              <a:rPr lang="en-US" sz="72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ist</a:t>
            </a:r>
            <a:r>
              <a:rPr lang="en-US" sz="72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72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psychisch</a:t>
            </a:r>
            <a:r>
              <a:rPr lang="en-US" sz="72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72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gesund</a:t>
            </a:r>
            <a:r>
              <a:rPr lang="en-US" sz="72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F82D1D-28BC-4216-A1EA-F7D9C6D1AA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A1DC48-C242-4442-822C-570436B809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577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87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07CBBDD0-4420-4A50-96AB-392F9B97CF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65BA403-54B9-4A0B-BC79-028C495C03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7" y="761999"/>
            <a:ext cx="7552943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74B6A5-647F-CF45-8698-AF531BBEF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4081" y="1298448"/>
            <a:ext cx="7145832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9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Wie </a:t>
            </a:r>
            <a:r>
              <a:rPr lang="en-US" sz="59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äussern</a:t>
            </a:r>
            <a:r>
              <a:rPr lang="en-US" sz="59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59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sich</a:t>
            </a:r>
            <a:r>
              <a:rPr lang="en-US" sz="59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59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psychische</a:t>
            </a:r>
            <a:r>
              <a:rPr lang="en-US" sz="59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59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Probleme</a:t>
            </a:r>
            <a:r>
              <a:rPr lang="en-US" sz="59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C8C6883-513A-4FE8-8B55-7AA2A13A9B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912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" name="Graphic 18" descr="Blitz">
            <a:extLst>
              <a:ext uri="{FF2B5EF4-FFF2-40B4-BE49-F238E27FC236}">
                <a16:creationId xmlns:a16="http://schemas.microsoft.com/office/drawing/2014/main" id="{B99A4E83-3447-49A4-93FF-7F728FFBCC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96177" y="1695799"/>
            <a:ext cx="3458249" cy="345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66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C162DF2A-64D1-4AA9-BA42-8A4063EADE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D7C1373-63AF-4A75-909E-990E053566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5BDAAE7A-177F-4691-8F07-36CBBA6113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9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74B6A5-647F-CF45-8698-AF531BBEF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7" y="762000"/>
            <a:ext cx="9948467" cy="5334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Kennst</a:t>
            </a:r>
            <a:r>
              <a:rPr lang="en-US" sz="72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du </a:t>
            </a:r>
            <a:r>
              <a:rPr lang="en-US" sz="72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Beispiele</a:t>
            </a:r>
            <a:r>
              <a:rPr lang="en-US" sz="72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72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für</a:t>
            </a:r>
            <a:r>
              <a:rPr lang="en-US" sz="72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72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psychische</a:t>
            </a:r>
            <a:r>
              <a:rPr lang="en-US" sz="72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72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Erkrankungen</a:t>
            </a:r>
            <a:r>
              <a:rPr lang="en-US" sz="72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BF82D1D-28BC-4216-A1EA-F7D9C6D1AA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0A1DC48-C242-4442-822C-570436B809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577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95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B86EEAC6-011F-4499-ACFF-2FDC742DB0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6970F14D-B6E6-40EA-96B4-4E18D0CF9D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13577A01-3DD8-4E33-BEE1-3065F7E6FB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9599"/>
            <a:ext cx="7052486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74B6A5-647F-CF45-8698-AF531BBEF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8" y="1123837"/>
            <a:ext cx="6451110" cy="12554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7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Hilfsangebote</a:t>
            </a:r>
            <a:endParaRPr lang="en-US" sz="7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16C5290-C42A-F849-84E6-53A9FFA4D0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9248" y="2510395"/>
            <a:ext cx="6451109" cy="327458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Wenn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du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dir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den Arm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brichst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dann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gehst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du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zum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Arzt</a:t>
            </a: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Was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tust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du,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wenn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es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dir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psychisch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schlecht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geht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</a:p>
        </p:txBody>
      </p:sp>
      <p:pic>
        <p:nvPicPr>
          <p:cNvPr id="1028" name="Picture 4" descr="person in white coat holding silver and blue ring">
            <a:extLst>
              <a:ext uri="{FF2B5EF4-FFF2-40B4-BE49-F238E27FC236}">
                <a16:creationId xmlns:a16="http://schemas.microsoft.com/office/drawing/2014/main" id="{4F137F98-6423-734A-B56B-61B8980034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03" r="29486"/>
          <a:stretch/>
        </p:blipFill>
        <p:spPr bwMode="auto">
          <a:xfrm>
            <a:off x="7545032" y="759599"/>
            <a:ext cx="3778286" cy="533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31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FCF8D96-ACCE-4A38-BFE7-4D631184D1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9254"/>
            <a:ext cx="5608255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2A498BF-03ED-2749-865B-33EC3A2E4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9" y="1123836"/>
            <a:ext cx="5100170" cy="4625799"/>
          </a:xfrm>
        </p:spPr>
        <p:txBody>
          <a:bodyPr>
            <a:normAutofit/>
          </a:bodyPr>
          <a:lstStyle/>
          <a:p>
            <a:r>
              <a:rPr lang="de-DE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Warum fällt es uns </a:t>
            </a:r>
            <a:r>
              <a:rPr lang="de-DE" sz="4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schwer,</a:t>
            </a:r>
            <a:br>
              <a:rPr lang="de-DE" sz="4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de-DE" sz="4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bei </a:t>
            </a:r>
            <a:r>
              <a:rPr lang="de-DE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psychischen Erkrankungen Unterstützung zu holen?</a:t>
            </a:r>
          </a:p>
        </p:txBody>
      </p:sp>
      <p:pic>
        <p:nvPicPr>
          <p:cNvPr id="7" name="Picture 8" descr="brown short coated dog in close up photography">
            <a:extLst>
              <a:ext uri="{FF2B5EF4-FFF2-40B4-BE49-F238E27FC236}">
                <a16:creationId xmlns:a16="http://schemas.microsoft.com/office/drawing/2014/main" id="{1752B833-43F1-9240-9FF7-A32F0F1F39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8" r="1" b="11413"/>
          <a:stretch/>
        </p:blipFill>
        <p:spPr bwMode="auto">
          <a:xfrm>
            <a:off x="6083162" y="759254"/>
            <a:ext cx="5238340" cy="533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00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7CBBDD0-4420-4A50-96AB-392F9B97CF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65BA403-54B9-4A0B-BC79-028C495C03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7" y="761999"/>
            <a:ext cx="7552943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2A498BF-03ED-2749-865B-33EC3A2E4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4082" y="1298448"/>
            <a:ext cx="6960118" cy="325526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0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Was </a:t>
            </a:r>
            <a:r>
              <a:rPr lang="en-US" sz="60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kann</a:t>
            </a:r>
            <a:r>
              <a:rPr lang="en-US" sz="60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0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dabei</a:t>
            </a:r>
            <a:r>
              <a:rPr lang="en-US" sz="60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0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helfen</a:t>
            </a:r>
            <a:r>
              <a:rPr lang="en-US" sz="60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60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sich</a:t>
            </a:r>
            <a:r>
              <a:rPr lang="en-US" sz="60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0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Unterstützung</a:t>
            </a:r>
            <a:r>
              <a:rPr lang="en-US" sz="60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0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zu</a:t>
            </a:r>
            <a:r>
              <a:rPr lang="en-US" sz="60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0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holen</a:t>
            </a:r>
            <a:r>
              <a:rPr lang="en-US" sz="60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8C6883-513A-4FE8-8B55-7AA2A13A9B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912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4" descr="good vibes only text">
            <a:extLst>
              <a:ext uri="{FF2B5EF4-FFF2-40B4-BE49-F238E27FC236}">
                <a16:creationId xmlns:a16="http://schemas.microsoft.com/office/drawing/2014/main" id="{2473494D-0E46-ED40-A7DA-4E83C9D4C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177" y="834475"/>
            <a:ext cx="3458249" cy="518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96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ahmen">
  <a:themeElements>
    <a:clrScheme name="Graustuf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ahmen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Rahmen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{6F65FC4B-F975-2F4F-8769-54B2E1EC9E74}tf10001124</Template>
  <TotalTime>0</TotalTime>
  <Words>363</Words>
  <Application>Microsoft Office PowerPoint</Application>
  <PresentationFormat>Breitbild</PresentationFormat>
  <Paragraphs>36</Paragraphs>
  <Slides>19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4" baseType="lpstr">
      <vt:lpstr>Arial</vt:lpstr>
      <vt:lpstr>Calibri</vt:lpstr>
      <vt:lpstr>Corbel</vt:lpstr>
      <vt:lpstr>Wingdings 2</vt:lpstr>
      <vt:lpstr>Rahmen</vt:lpstr>
      <vt:lpstr>WIE GEHT ES DIR?</vt:lpstr>
      <vt:lpstr>PowerPoint-Präsentation</vt:lpstr>
      <vt:lpstr>Was lösen diese Schlagzeilen bei dir aus?</vt:lpstr>
      <vt:lpstr>Was bedeutet, man ist psychisch gesund?</vt:lpstr>
      <vt:lpstr>Wie äussern sich psychische Probleme?</vt:lpstr>
      <vt:lpstr>Kennst du Beispiele für psychische Erkrankungen?</vt:lpstr>
      <vt:lpstr>Hilfsangebote</vt:lpstr>
      <vt:lpstr>Warum fällt es uns schwer, bei psychischen Erkrankungen Unterstützung zu holen?</vt:lpstr>
      <vt:lpstr>Was kann dabei helfen, sich Unterstützung zu holen?</vt:lpstr>
      <vt:lpstr>Würdest du dich getrauen, einen Freund oder eine Freundin darauf anzusprechen, wenn du denkst, es geht ihm oder ihr nicht gut?</vt:lpstr>
      <vt:lpstr>Welche Hilfsangebote kennst du, die bei psychischen Problemen Unterstützung bieten?</vt:lpstr>
      <vt:lpstr>Hilfsangebote</vt:lpstr>
      <vt:lpstr>Variante 1: Gruppengespräch Was tut dir gut? Was wirkt sich positiv auf deine Stimmung aus?</vt:lpstr>
      <vt:lpstr>Was kannst du für andere tun, damit es ihnen besser geht?</vt:lpstr>
      <vt:lpstr>Gibt es Dinge, von denen du weisst, dass sie für deine psychische Gesundheit nicht förderlich sind?</vt:lpstr>
      <vt:lpstr>Variante 2: Aktivierungsfragen in Kleingruppen Klasse in Kleingruppen unterteilen und Aktivierungsfragen beantworten</vt:lpstr>
      <vt:lpstr>Variante 3: Einzelarbeit mit anschliessender Präsentation Flipcharts und Post-it mit positive und negative Einflüsse auf die psychische Gesundheit</vt:lpstr>
      <vt:lpstr>Das schreibe ich mir auf die Flagge!</vt:lpstr>
      <vt:lpstr>Zusammenfassung Hilfsangebote</vt:lpstr>
    </vt:vector>
  </TitlesOfParts>
  <Company>Gemeindeverwaltung Steffisburg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Bratch Mischael</dc:creator>
  <cp:lastModifiedBy>Bratch Mischael</cp:lastModifiedBy>
  <cp:revision>15</cp:revision>
  <dcterms:created xsi:type="dcterms:W3CDTF">2022-02-09T15:28:04Z</dcterms:created>
  <dcterms:modified xsi:type="dcterms:W3CDTF">2023-09-08T12:13:22Z</dcterms:modified>
</cp:coreProperties>
</file>