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4" r:id="rId19"/>
    <p:sldId id="275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D40"/>
    <a:srgbClr val="009EE0"/>
    <a:srgbClr val="E7007C"/>
    <a:srgbClr val="7E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6422"/>
  </p:normalViewPr>
  <p:slideViewPr>
    <p:cSldViewPr snapToGrid="0">
      <p:cViewPr varScale="1">
        <p:scale>
          <a:sx n="108" d="100"/>
          <a:sy n="108" d="100"/>
        </p:scale>
        <p:origin x="7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A539-7139-1548-9342-398E773EBCDA}" type="datetimeFigureOut">
              <a:rPr lang="de-DE" smtClean="0"/>
              <a:t>22.04.2026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4F51-1C1F-B848-9B48-B4299DF5D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31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4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5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8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9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225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84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83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68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73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82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28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6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242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607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90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4D3D76-6CFF-4DBB-947A-1859BFE0B220}" type="datetimeFigureOut">
              <a:rPr lang="de-CH" smtClean="0"/>
              <a:t>22.04.2026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6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youtu.be/tRUlHWqbFcE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GEHT ES DIR?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3467" y="4670245"/>
            <a:ext cx="3685070" cy="1114537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UNTERRICHTSEINHEIT ZUR PSYCHISCHEN GESUNDHEIT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</a:pPr>
            <a:endParaRPr lang="de-CH" sz="11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</a:pPr>
            <a:endParaRPr lang="de-CH" sz="11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C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brown concrete building during daytime">
            <a:extLst>
              <a:ext uri="{FF2B5EF4-FFF2-40B4-BE49-F238E27FC236}">
                <a16:creationId xmlns:a16="http://schemas.microsoft.com/office/drawing/2014/main" id="{8175D9FA-8A13-FD44-9C4C-4FE7413AA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r="-2" b="28943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152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960118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dabei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helfen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Unterstützung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holen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6" name="Picture 4" descr="good vibes only text">
            <a:extLst>
              <a:ext uri="{FF2B5EF4-FFF2-40B4-BE49-F238E27FC236}">
                <a16:creationId xmlns:a16="http://schemas.microsoft.com/office/drawing/2014/main" id="{2473494D-0E46-ED40-A7DA-4E83C9D4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6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260" y="946453"/>
            <a:ext cx="7746003" cy="384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spc="-100" dirty="0" err="1">
                <a:solidFill>
                  <a:schemeClr val="tx1"/>
                </a:solidFill>
              </a:rPr>
              <a:t>Würdest</a:t>
            </a:r>
            <a:r>
              <a:rPr lang="en-US" sz="4200" spc="-100" dirty="0">
                <a:solidFill>
                  <a:schemeClr val="tx1"/>
                </a:solidFill>
              </a:rPr>
              <a:t> du dich </a:t>
            </a:r>
            <a:r>
              <a:rPr lang="en-US" sz="4200" spc="-100" dirty="0" err="1">
                <a:solidFill>
                  <a:schemeClr val="tx1"/>
                </a:solidFill>
              </a:rPr>
              <a:t>getrauen</a:t>
            </a:r>
            <a:r>
              <a:rPr lang="en-US" sz="4200" spc="-100" dirty="0">
                <a:solidFill>
                  <a:schemeClr val="tx1"/>
                </a:solidFill>
              </a:rPr>
              <a:t>,</a:t>
            </a:r>
            <a:br>
              <a:rPr lang="en-US" sz="4200" spc="-100" dirty="0">
                <a:solidFill>
                  <a:schemeClr val="tx1"/>
                </a:solidFill>
              </a:rPr>
            </a:br>
            <a:r>
              <a:rPr lang="en-US" sz="4200" spc="-100" dirty="0" err="1">
                <a:solidFill>
                  <a:schemeClr val="tx1"/>
                </a:solidFill>
              </a:rPr>
              <a:t>einen</a:t>
            </a:r>
            <a:r>
              <a:rPr lang="en-US" sz="4200" spc="-100" dirty="0">
                <a:solidFill>
                  <a:schemeClr val="tx1"/>
                </a:solidFill>
              </a:rPr>
              <a:t> Freund </a:t>
            </a:r>
            <a:r>
              <a:rPr lang="en-US" sz="4200" spc="-100" dirty="0" err="1">
                <a:solidFill>
                  <a:schemeClr val="tx1"/>
                </a:solidFill>
              </a:rPr>
              <a:t>oder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eine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Freundin</a:t>
            </a:r>
            <a:br>
              <a:rPr lang="en-US" sz="4200" spc="-100" dirty="0">
                <a:solidFill>
                  <a:schemeClr val="tx1"/>
                </a:solidFill>
              </a:rPr>
            </a:br>
            <a:r>
              <a:rPr lang="en-US" sz="4200" spc="-100" dirty="0" err="1">
                <a:solidFill>
                  <a:schemeClr val="tx1"/>
                </a:solidFill>
              </a:rPr>
              <a:t>darauf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anzusprechen</a:t>
            </a:r>
            <a:r>
              <a:rPr lang="en-US" sz="4200" spc="-100" dirty="0">
                <a:solidFill>
                  <a:schemeClr val="tx1"/>
                </a:solidFill>
              </a:rPr>
              <a:t>,</a:t>
            </a:r>
            <a:br>
              <a:rPr lang="en-US" sz="4200" spc="-100" dirty="0">
                <a:solidFill>
                  <a:schemeClr val="tx1"/>
                </a:solidFill>
              </a:rPr>
            </a:br>
            <a:r>
              <a:rPr lang="en-US" sz="4200" spc="-100" dirty="0" err="1">
                <a:solidFill>
                  <a:schemeClr val="tx1"/>
                </a:solidFill>
              </a:rPr>
              <a:t>wenn</a:t>
            </a:r>
            <a:r>
              <a:rPr lang="en-US" sz="4200" spc="-100" dirty="0">
                <a:solidFill>
                  <a:schemeClr val="tx1"/>
                </a:solidFill>
              </a:rPr>
              <a:t> du </a:t>
            </a:r>
            <a:r>
              <a:rPr lang="en-US" sz="4200" spc="-100" dirty="0" err="1">
                <a:solidFill>
                  <a:schemeClr val="tx1"/>
                </a:solidFill>
              </a:rPr>
              <a:t>denkst</a:t>
            </a:r>
            <a:r>
              <a:rPr lang="en-US" sz="4200" spc="-100" dirty="0">
                <a:solidFill>
                  <a:schemeClr val="tx1"/>
                </a:solidFill>
              </a:rPr>
              <a:t>,</a:t>
            </a:r>
            <a:br>
              <a:rPr lang="en-US" sz="4200" spc="-100" dirty="0">
                <a:solidFill>
                  <a:schemeClr val="tx1"/>
                </a:solidFill>
              </a:rPr>
            </a:br>
            <a:r>
              <a:rPr lang="en-US" sz="4200" spc="-100" dirty="0" err="1">
                <a:solidFill>
                  <a:schemeClr val="tx1"/>
                </a:solidFill>
              </a:rPr>
              <a:t>es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geht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ihm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oder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ihr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nicht</a:t>
            </a:r>
            <a:r>
              <a:rPr lang="en-US" sz="4200" spc="-100" dirty="0">
                <a:solidFill>
                  <a:schemeClr val="tx1"/>
                </a:solidFill>
              </a:rPr>
              <a:t> gut?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60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Welche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kennst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du, die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psychischen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Problemen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Unterstützung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bieten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9" name="Picture 6" descr="brown building with painting">
            <a:extLst>
              <a:ext uri="{FF2B5EF4-FFF2-40B4-BE49-F238E27FC236}">
                <a16:creationId xmlns:a16="http://schemas.microsoft.com/office/drawing/2014/main" id="{96974AD5-2AC0-6549-ADEE-6AD5D79C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167" y="759599"/>
            <a:ext cx="3185063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37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175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8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endParaRPr lang="en-US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E92EB1-8C37-0B46-9C95-3DEDAF3E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de-DE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Vertrauenspersonen</a:t>
            </a:r>
          </a:p>
          <a:p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Gibt es Menschen aus deinem Umfeld, welchen du vertraust und mit welchen du über alles sprechen kannst? Zum Beispiel dein Lehrer oder deine Lehrerin, deine Eltern oder Geschwister?</a:t>
            </a:r>
          </a:p>
          <a:p>
            <a:pPr marL="0" indent="0">
              <a:buNone/>
            </a:pPr>
            <a:r>
              <a:rPr lang="de-DE" sz="1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ProJuventute</a:t>
            </a:r>
            <a:r>
              <a:rPr lang="de-DE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147</a:t>
            </a:r>
          </a:p>
          <a:p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 der Hotline von </a:t>
            </a:r>
            <a:r>
              <a:rPr lang="de-DE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ProJuventute</a:t>
            </a:r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kannst du dich anonym und rund um die Uhr melden. Es gibt verschiedene Kontaktmöglichkeiten. Die Fachpersonen hören dir zu und können dich beraten.</a:t>
            </a:r>
          </a:p>
          <a:p>
            <a:pPr marL="0" indent="0">
              <a:buNone/>
            </a:pPr>
            <a:r>
              <a:rPr lang="de-DE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Schulsozialarbeit und OKJA</a:t>
            </a:r>
          </a:p>
          <a:p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kannst dich an die Mitarbeitenden der Schulsozialarbeit oder der Offenen Kinder- und Jugendarbeit wenden. Diese hören dir zu, nehmen deine Anliegen ernst und können bei Bedarf gemeinsam mit dir ein passendes Hilfsangebot suchen. </a:t>
            </a:r>
          </a:p>
        </p:txBody>
      </p:sp>
      <p:pic>
        <p:nvPicPr>
          <p:cNvPr id="10" name="Picture 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4685920-3B84-6D4D-8020-A1BE2E2D0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26"/>
          <a:stretch/>
        </p:blipFill>
        <p:spPr bwMode="auto">
          <a:xfrm>
            <a:off x="7545032" y="759599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6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Gruppengespräch</a:t>
            </a:r>
            <a:b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tut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gut?</a:t>
            </a:r>
            <a:b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wirkt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positiv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auf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deine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Stimmung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kannst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andere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tun,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damit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ihnen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besser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14338" name="Picture 2" descr="low-angle photo of pink and orange balloons">
            <a:extLst>
              <a:ext uri="{FF2B5EF4-FFF2-40B4-BE49-F238E27FC236}">
                <a16:creationId xmlns:a16="http://schemas.microsoft.com/office/drawing/2014/main" id="{C3AB97EE-33DE-DB4F-AA6F-9F7FB3F9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8" r="1" b="18121"/>
          <a:stretch/>
        </p:blipFill>
        <p:spPr bwMode="auto">
          <a:xfrm>
            <a:off x="1069847" y="484632"/>
            <a:ext cx="10637520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6389" name="Rectangle 13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16390" name="Rectangle 138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round brown and teal smiley print">
            <a:extLst>
              <a:ext uri="{FF2B5EF4-FFF2-40B4-BE49-F238E27FC236}">
                <a16:creationId xmlns:a16="http://schemas.microsoft.com/office/drawing/2014/main" id="{9084DA4D-CE05-A94A-BCC0-83B021FF1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2" r="9092" b="38066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140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37" y="1332314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Gibt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Dinge, von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denen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weisst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dass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deine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Gesundheit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nicht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förderlich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30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Aktivierungsfragen</a:t>
            </a:r>
            <a:r>
              <a:rPr lang="en-US" sz="2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Kleingruppen</a:t>
            </a:r>
            <a:b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Klasse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Kleingruppen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unterteilen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und</a:t>
            </a:r>
            <a:b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Aktivierungsfragen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beantworten</a:t>
            </a:r>
            <a:endParaRPr lang="en-US" sz="55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2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7"/>
            <a:ext cx="6068070" cy="42018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Einzelarbeit</a:t>
            </a:r>
            <a:r>
              <a:rPr lang="en-US" sz="2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2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anschliessender</a:t>
            </a:r>
            <a:r>
              <a:rPr lang="en-US" sz="2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Präsentation</a:t>
            </a:r>
            <a:b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Flipcharts und Post-it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positiven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und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negativen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Einflüsse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auf die </a:t>
            </a:r>
            <a:r>
              <a:rPr lang="en-US" sz="55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55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Gesundheit</a:t>
            </a: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6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Das schreibe ich mir auf die Flagge!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Was ist dir aus dieser Unterrichtseinheit zum Thema Psychische Gesundheit besonders geblieben?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6" b="17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4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7316B2-5B49-AB44-8AC9-1965FD12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6" y="457962"/>
            <a:ext cx="5271845" cy="11630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E29E06-2F23-6040-B3A2-4B9AAC970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595" y="4993098"/>
            <a:ext cx="4406864" cy="144702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22674" y="6440127"/>
            <a:ext cx="2487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CH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https://youtu.be/tRUlHWqbFcE</a:t>
            </a:r>
            <a:endParaRPr lang="de-CH" sz="1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BFD1D1-E543-3E55-9916-E84787F4C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647" y="3783608"/>
            <a:ext cx="5316454" cy="4282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3762C2-F607-B5F8-F01F-E30D3CFE7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520" y="2236475"/>
            <a:ext cx="4182804" cy="124814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91B7F6A-7121-F661-093B-0DAF221746AA}"/>
              </a:ext>
            </a:extLst>
          </p:cNvPr>
          <p:cNvGrpSpPr/>
          <p:nvPr/>
        </p:nvGrpSpPr>
        <p:grpSpPr>
          <a:xfrm>
            <a:off x="6969560" y="1039472"/>
            <a:ext cx="4192745" cy="867134"/>
            <a:chOff x="6096000" y="1052408"/>
            <a:chExt cx="4192745" cy="86713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C4E4F2E-E7B4-499A-C70F-6E8A51AD6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-3428" r="27219" b="32453"/>
            <a:stretch>
              <a:fillRect/>
            </a:stretch>
          </p:blipFill>
          <p:spPr>
            <a:xfrm>
              <a:off x="6096000" y="1052408"/>
              <a:ext cx="4192745" cy="867134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C2324C0-85B7-1813-635D-E957808CC6FD}"/>
                </a:ext>
              </a:extLst>
            </p:cNvPr>
            <p:cNvSpPr/>
            <p:nvPr/>
          </p:nvSpPr>
          <p:spPr>
            <a:xfrm>
              <a:off x="10009539" y="1724098"/>
              <a:ext cx="279206" cy="19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1A138FB6-8CAC-E2A9-E462-564D8A93FF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93" y="4510867"/>
            <a:ext cx="4605981" cy="15813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FB2FCBE-CE4E-500D-C844-DAD913553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0677" y="2581130"/>
            <a:ext cx="5442847" cy="7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5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5179A-3F6A-884B-8844-3DE9E096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Zusammenfassung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Hilfsangebote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0A602-1186-7143-B2C9-3A816C44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Vertrauenspersonen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Mitarbeitende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der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Schulsozialarbeit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OKJA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147 (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ProJuventute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24/7 anonym)</a:t>
            </a:r>
          </a:p>
        </p:txBody>
      </p:sp>
      <p:sp>
        <p:nvSpPr>
          <p:cNvPr id="10" name="Rechteck 9"/>
          <p:cNvSpPr/>
          <p:nvPr/>
        </p:nvSpPr>
        <p:spPr>
          <a:xfrm>
            <a:off x="3945190" y="766916"/>
            <a:ext cx="7337323" cy="53167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Bild einfügen angepasste Karte «Hilfsangebote»</a:t>
            </a:r>
          </a:p>
        </p:txBody>
      </p:sp>
    </p:spTree>
    <p:extLst>
      <p:ext uri="{BB962C8B-B14F-4D97-AF65-F5344CB8AC3E}">
        <p14:creationId xmlns:p14="http://schemas.microsoft.com/office/powerpoint/2010/main" val="34655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0A83FA-0C89-FC4D-BD77-98774E47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51" y="772833"/>
            <a:ext cx="6597678" cy="384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spc="-100" dirty="0">
                <a:solidFill>
                  <a:schemeClr val="tx1"/>
                </a:solidFill>
              </a:rPr>
              <a:t>Was </a:t>
            </a:r>
            <a:r>
              <a:rPr lang="en-US" sz="6000" spc="-100" dirty="0" err="1">
                <a:solidFill>
                  <a:schemeClr val="tx1"/>
                </a:solidFill>
              </a:rPr>
              <a:t>lösen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diese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Schlagzeilen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bei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dir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aus</a:t>
            </a:r>
            <a:r>
              <a:rPr lang="en-US" sz="6000" spc="-1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DD77B142-D579-504A-AE73-4DE89262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9" y="4613218"/>
            <a:ext cx="6590020" cy="1490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accent1"/>
                </a:solidFill>
              </a:rPr>
              <a:t>Fühlst du dich betroffen?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75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9948467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bedeutet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ist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gesund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1" y="1298448"/>
            <a:ext cx="7145832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äussern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Probleme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pic>
        <p:nvPicPr>
          <p:cNvPr id="19" name="Graphic 18" descr="Blitz">
            <a:extLst>
              <a:ext uri="{FF2B5EF4-FFF2-40B4-BE49-F238E27FC236}">
                <a16:creationId xmlns:a16="http://schemas.microsoft.com/office/drawing/2014/main" id="{B99A4E83-3447-49A4-93FF-7F728FFB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9948467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Kennst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Beispiele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Erkrankungen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DF613-FFDF-ABE8-922F-BC48E00D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5E4C67C-BD7C-1036-5D93-5717A005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2BA022-3194-0505-CDFB-CF85179F1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9211EDC-298B-A758-FE1C-CF1188020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6C71F-2231-477B-2ABD-160BC0C87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398E32-14DF-DEEA-F464-0DBDD23F9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62BD8A-2D3F-A7F3-7BA9-AC1EC93D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5" y="761999"/>
            <a:ext cx="9491870" cy="53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6C5290-C42A-F849-84E6-53A9FFA4D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den Arm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brichst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Arzt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schlecht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1028" name="Picture 4" descr="person in white coat holding silver and blue ring">
            <a:extLst>
              <a:ext uri="{FF2B5EF4-FFF2-40B4-BE49-F238E27FC236}">
                <a16:creationId xmlns:a16="http://schemas.microsoft.com/office/drawing/2014/main" id="{4F137F98-6423-734A-B56B-61B898003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r="29486"/>
          <a:stretch/>
        </p:blipFill>
        <p:spPr bwMode="auto">
          <a:xfrm>
            <a:off x="7545032" y="759599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6"/>
            <a:ext cx="5100170" cy="4625799"/>
          </a:xfrm>
        </p:spPr>
        <p:txBody>
          <a:bodyPr>
            <a:normAutofit/>
          </a:bodyPr>
          <a:lstStyle/>
          <a:p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Warum fällt es uns schwer,</a:t>
            </a:r>
            <a:b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 psychischen Erkrankungen Unterstützung zu holen?</a:t>
            </a:r>
          </a:p>
        </p:txBody>
      </p:sp>
      <p:pic>
        <p:nvPicPr>
          <p:cNvPr id="7" name="Picture 8" descr="brown short coated dog in close up photography">
            <a:extLst>
              <a:ext uri="{FF2B5EF4-FFF2-40B4-BE49-F238E27FC236}">
                <a16:creationId xmlns:a16="http://schemas.microsoft.com/office/drawing/2014/main" id="{1752B833-43F1-9240-9FF7-A32F0F1F3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 r="1" b="11413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08435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{6F65FC4B-F975-2F4F-8769-54B2E1EC9E74}tf10001124</Template>
  <TotalTime>0</TotalTime>
  <Words>373</Words>
  <Application>Microsoft Office PowerPoint</Application>
  <PresentationFormat>Breitbild</PresentationFormat>
  <Paragraphs>39</Paragraphs>
  <Slides>20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 2</vt:lpstr>
      <vt:lpstr>Rahmen</vt:lpstr>
      <vt:lpstr>WIE GEHT ES DIR?</vt:lpstr>
      <vt:lpstr>PowerPoint-Präsentation</vt:lpstr>
      <vt:lpstr>Was lösen diese Schlagzeilen bei dir aus?</vt:lpstr>
      <vt:lpstr>Was bedeutet, man ist psychisch gesund?</vt:lpstr>
      <vt:lpstr>Wie äussern sich psychische Probleme?</vt:lpstr>
      <vt:lpstr>Kennst du Beispiele für psychische Erkrankungen?</vt:lpstr>
      <vt:lpstr>PowerPoint-Präsentation</vt:lpstr>
      <vt:lpstr>Hilfsangebote</vt:lpstr>
      <vt:lpstr>Warum fällt es uns schwer, bei psychischen Erkrankungen Unterstützung zu holen?</vt:lpstr>
      <vt:lpstr>Was kann dabei helfen, sich Unterstützung zu holen?</vt:lpstr>
      <vt:lpstr>Würdest du dich getrauen, einen Freund oder eine Freundin darauf anzusprechen, wenn du denkst, es geht ihm oder ihr nicht gut?</vt:lpstr>
      <vt:lpstr>Welche Hilfsangebote kennst du, die bei psychischen Problemen Unterstützung bieten?</vt:lpstr>
      <vt:lpstr>Hilfsangebote</vt:lpstr>
      <vt:lpstr>Gruppengespräch Was tut dir gut? Was wirkt sich positiv auf deine Stimmung aus?</vt:lpstr>
      <vt:lpstr>Was kannst du für andere tun, damit es ihnen besser geht?</vt:lpstr>
      <vt:lpstr>Gibt es Dinge, von denen du weisst, dass sie für deine psychische Gesundheit nicht förderlich sind?</vt:lpstr>
      <vt:lpstr>Aktivierungsfragen in Kleingruppen Klasse in Kleingruppen unterteilen und Aktivierungsfragen beantworten</vt:lpstr>
      <vt:lpstr>Einzelarbeit mit anschliessender Präsentation Flipcharts und Post-it mit positiven und negativen Einflüsse auf die psychische Gesundheit</vt:lpstr>
      <vt:lpstr>Das schreibe ich mir auf die Flagge!</vt:lpstr>
      <vt:lpstr>Zusammenfassung Hilfsangebote</vt:lpstr>
    </vt:vector>
  </TitlesOfParts>
  <Company>Gemeindeverwaltung Steffisburg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Bratch Mischael</dc:creator>
  <cp:lastModifiedBy>Zurbrügg Janice</cp:lastModifiedBy>
  <cp:revision>31</cp:revision>
  <dcterms:created xsi:type="dcterms:W3CDTF">2022-02-09T15:28:04Z</dcterms:created>
  <dcterms:modified xsi:type="dcterms:W3CDTF">2026-04-22T09:11:45Z</dcterms:modified>
</cp:coreProperties>
</file>